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1" r:id="rId2"/>
    <p:sldId id="295" r:id="rId3"/>
    <p:sldId id="296" r:id="rId4"/>
    <p:sldId id="298" r:id="rId5"/>
    <p:sldId id="260" r:id="rId6"/>
    <p:sldId id="258" r:id="rId7"/>
    <p:sldId id="279" r:id="rId8"/>
    <p:sldId id="280" r:id="rId9"/>
    <p:sldId id="281" r:id="rId10"/>
    <p:sldId id="270" r:id="rId11"/>
    <p:sldId id="300" r:id="rId12"/>
    <p:sldId id="271" r:id="rId13"/>
    <p:sldId id="283" r:id="rId14"/>
    <p:sldId id="302" r:id="rId15"/>
    <p:sldId id="272" r:id="rId16"/>
    <p:sldId id="289" r:id="rId17"/>
    <p:sldId id="290" r:id="rId18"/>
    <p:sldId id="288" r:id="rId19"/>
  </p:sldIdLst>
  <p:sldSz cx="9144000" cy="6858000" type="screen4x3"/>
  <p:notesSz cx="6400800" cy="86868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 pos="1389">
          <p15:clr>
            <a:srgbClr val="A4A3A4"/>
          </p15:clr>
        </p15:guide>
        <p15:guide id="4" orient="horz" pos="3838">
          <p15:clr>
            <a:srgbClr val="A4A3A4"/>
          </p15:clr>
        </p15:guide>
        <p15:guide id="5" orient="horz" pos="709">
          <p15:clr>
            <a:srgbClr val="A4A3A4"/>
          </p15:clr>
        </p15:guide>
        <p15:guide id="6" pos="567">
          <p15:clr>
            <a:srgbClr val="A4A3A4"/>
          </p15:clr>
        </p15:guide>
        <p15:guide id="7" pos="51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2"/>
    <p:restoredTop sz="94674"/>
  </p:normalViewPr>
  <p:slideViewPr>
    <p:cSldViewPr snapToObjects="1">
      <p:cViewPr varScale="1">
        <p:scale>
          <a:sx n="124" d="100"/>
          <a:sy n="124" d="100"/>
        </p:scale>
        <p:origin x="1496" y="168"/>
      </p:cViewPr>
      <p:guideLst>
        <p:guide orient="horz" pos="799"/>
        <p:guide orient="horz" pos="4110"/>
        <p:guide orient="horz" pos="1389"/>
        <p:guide orient="horz" pos="3838"/>
        <p:guide orient="horz" pos="709"/>
        <p:guide pos="567"/>
        <p:guide pos="51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2C735F0-217C-FF4A-90A0-8DE9935345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012130-E03C-CC46-AF69-EC317F63C4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39F71C4-B2BF-3E4D-A22B-68B91E585228}" type="datetimeFigureOut">
              <a:rPr lang="de-DE"/>
              <a:pPr>
                <a:defRPr/>
              </a:pPr>
              <a:t>08.12.21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5C2E41-84F9-D445-ACA7-4801940574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C2BF59-132B-AE49-AF3A-00BF2FC8CE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850" y="8251825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2D340C-1BDB-CA48-8FE2-52B11CBFD4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A362AFC-C1E4-BA47-8A4D-FC15D0AC5B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7B0F18D-D47D-7A4B-8E07-31A4B284FE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99B2B729-3899-FB4A-B47C-8AF144C52F0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0288" y="652463"/>
            <a:ext cx="4341812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5FE57C6-E4F5-404D-AA95-013C9B6478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x-none" noProof="0"/>
              <a:t>Textmasterformate durch Klicken bearbeiten</a:t>
            </a:r>
          </a:p>
          <a:p>
            <a:pPr lvl="1"/>
            <a:r>
              <a:rPr lang="de-CH" altLang="x-none" noProof="0"/>
              <a:t>Zweite Ebene</a:t>
            </a:r>
          </a:p>
          <a:p>
            <a:pPr lvl="2"/>
            <a:r>
              <a:rPr lang="de-CH" altLang="x-none" noProof="0"/>
              <a:t>Dritte Ebene</a:t>
            </a:r>
          </a:p>
          <a:p>
            <a:pPr lvl="3"/>
            <a:r>
              <a:rPr lang="de-CH" altLang="x-none" noProof="0"/>
              <a:t>Vierte Ebene</a:t>
            </a:r>
          </a:p>
          <a:p>
            <a:pPr lvl="4"/>
            <a:r>
              <a:rPr lang="de-CH" altLang="x-none" noProof="0"/>
              <a:t>Fünfte Ebene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40137BC-643A-0247-95D6-7BBBE36B40B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2B91FDF0-E408-094A-9E3C-C663FF9C9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79EA6CD-363D-B14E-AC61-8B43D49AE08E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EA6CD-363D-B14E-AC61-8B43D49AE08E}" type="slidenum">
              <a:rPr lang="de-CH" altLang="x-none" smtClean="0"/>
              <a:pPr>
                <a:defRPr/>
              </a:pPr>
              <a:t>12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15949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zh_logo_d_pos_grau_1mm">
            <a:extLst>
              <a:ext uri="{FF2B5EF4-FFF2-40B4-BE49-F238E27FC236}">
                <a16:creationId xmlns:a16="http://schemas.microsoft.com/office/drawing/2014/main" id="{83EA2593-E894-DD46-AEFE-89B9680DFBC0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186848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>
            <a:extLst>
              <a:ext uri="{FF2B5EF4-FFF2-40B4-BE49-F238E27FC236}">
                <a16:creationId xmlns:a16="http://schemas.microsoft.com/office/drawing/2014/main" id="{4DD767BB-47AD-0340-9D6A-90F09D904CF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2CDF700-2FD8-AC44-B779-0EE5FFBB5D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0113" y="852488"/>
            <a:ext cx="7343775" cy="227012"/>
          </a:xfrm>
          <a:prstGeom prst="rect">
            <a:avLst/>
          </a:prstGeom>
          <a:noFill/>
          <a:ln>
            <a:noFill/>
          </a:ln>
        </p:spPr>
        <p:txBody>
          <a:bodyPr lIns="0" tIns="36000" rIns="0" bIns="0"/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CH" altLang="x-none" sz="1400" b="1"/>
              <a:t>Universitätseinheit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989138"/>
            <a:ext cx="7343775" cy="1295400"/>
          </a:xfrm>
        </p:spPr>
        <p:txBody>
          <a:bodyPr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429000"/>
            <a:ext cx="73437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Formatvorlage des Untertitelmasters durch Klicken bearbeiten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9CB2CA-99D4-8848-A463-C5ED8C4DBC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00113" y="6524625"/>
            <a:ext cx="21336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2F8155B-8CB2-754D-B0F9-8321E4AC2681}" type="datetime1">
              <a:rPr lang="de-CH" altLang="x-none"/>
              <a:pPr>
                <a:defRPr/>
              </a:pPr>
              <a:t>08.12.21</a:t>
            </a:fld>
            <a:endParaRPr lang="de-CH" altLang="x-non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4578EC-5573-F048-9C81-D6561C4FE0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399213" y="6524625"/>
            <a:ext cx="1844675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Seite </a:t>
            </a:r>
            <a:fld id="{8FE00764-A20A-0A4E-A2A9-CF06EB447A27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415546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466A955-14BE-2E4F-B27F-44A5FDA5CFC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1125538"/>
            <a:ext cx="9144000" cy="5732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tIns="0" rIns="0" bIns="0"/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de-DE" altLang="x-non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1093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3019CF-0B49-D344-BA19-4AF36F97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113" y="6524625"/>
            <a:ext cx="935037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6892E10-C11F-0C48-9CB8-980524E2AB6C}" type="datetime1">
              <a:rPr lang="de-CH" altLang="x-none"/>
              <a:pPr>
                <a:defRPr/>
              </a:pPr>
              <a:t>08.12.21</a:t>
            </a:fld>
            <a:endParaRPr lang="de-CH" altLang="x-non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F2A9ED-E9ED-7D4A-858D-3C32888E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175" y="6524625"/>
            <a:ext cx="525621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Titel der Präsentation, Autor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569AF-A855-6040-9431-3EFF1FF1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51725" y="6524625"/>
            <a:ext cx="7921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Seite </a:t>
            </a:r>
            <a:fld id="{04130F4D-AC6B-2443-BE58-41B12B5E6250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173193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113" y="2205038"/>
            <a:ext cx="3529011" cy="388778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714876" y="2205038"/>
            <a:ext cx="3529012" cy="38877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7CCD487-624E-2149-A19E-ADC88762EA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00113" y="6524625"/>
            <a:ext cx="935037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B7B741-9C98-EE4E-848A-088AA63B5217}" type="datetime1">
              <a:rPr lang="de-CH" altLang="x-none"/>
              <a:pPr>
                <a:defRPr/>
              </a:pPr>
              <a:t>08.12.21</a:t>
            </a:fld>
            <a:endParaRPr lang="de-CH" altLang="x-non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C59F43B-92C4-CF40-A807-E6C565AFFB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08175" y="6524625"/>
            <a:ext cx="525621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Titel der Präsentation, Autor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7C3FF26-E85A-3D4F-86B3-39A4EDE5FC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451725" y="6524625"/>
            <a:ext cx="7921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Seite </a:t>
            </a:r>
            <a:fld id="{53355D07-8FE1-714B-9EAF-C6D3264EA6B3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12207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Text /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113" y="2205038"/>
            <a:ext cx="3529011" cy="388778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716463" y="2205038"/>
            <a:ext cx="3527425" cy="3887787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59C865B-A97E-4D45-A596-FD117587375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00113" y="6524625"/>
            <a:ext cx="935037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9535342-5E8F-2A4D-965A-87914BD50693}" type="datetime1">
              <a:rPr lang="de-CH" altLang="x-none"/>
              <a:pPr>
                <a:defRPr/>
              </a:pPr>
              <a:t>08.12.21</a:t>
            </a:fld>
            <a:endParaRPr lang="de-CH" altLang="x-non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39D181E-5CA5-8549-9CC8-91A1E10462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08175" y="6524625"/>
            <a:ext cx="525621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Titel der Präsentation, Autor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C3CA215-E0E4-354E-98CC-94A33ECCF6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451725" y="6524625"/>
            <a:ext cx="7921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Seite </a:t>
            </a:r>
            <a:fld id="{8BCDB8A6-56B3-D340-BE92-FC254AB265D8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45314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Bild /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463" y="2205038"/>
            <a:ext cx="3529011" cy="388778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900113" y="2205038"/>
            <a:ext cx="3527425" cy="3887787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67FC5E8-A73F-4142-8B92-EAD4ACF75A0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00113" y="6524625"/>
            <a:ext cx="935037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AF44F16-A459-B945-ACBE-A0261BB9826C}" type="datetime1">
              <a:rPr lang="de-CH" altLang="x-none"/>
              <a:pPr>
                <a:defRPr/>
              </a:pPr>
              <a:t>08.12.21</a:t>
            </a:fld>
            <a:endParaRPr lang="de-CH" altLang="x-non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2F808C2-8315-4344-A276-951057D93B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08175" y="6524625"/>
            <a:ext cx="525621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Titel der Präsentation, Autor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6231D8A-3F2E-294A-A71A-9E2D0B42CB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451725" y="6524625"/>
            <a:ext cx="792163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CH" altLang="x-none"/>
              <a:t>Seite </a:t>
            </a:r>
            <a:fld id="{9DE08B15-BDB5-FF4D-A4ED-7282C042124F}" type="slidenum">
              <a:rPr lang="de-CH" altLang="x-none"/>
              <a:pPr>
                <a:defRPr/>
              </a:pPr>
              <a:t>‹Nr.›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38190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324934-9B24-F64A-931C-143653540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268413"/>
            <a:ext cx="7343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65BB37-7405-4C46-A0A1-3816B8BFF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205038"/>
            <a:ext cx="73437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pic>
        <p:nvPicPr>
          <p:cNvPr id="1028" name="Picture 7" descr="uzh_logo_d_pos_grau_1mm">
            <a:extLst>
              <a:ext uri="{FF2B5EF4-FFF2-40B4-BE49-F238E27FC236}">
                <a16:creationId xmlns:a16="http://schemas.microsoft.com/office/drawing/2014/main" id="{ACE1E435-5C9E-3447-8760-88FB57D92E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186848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10">
            <a:extLst>
              <a:ext uri="{FF2B5EF4-FFF2-40B4-BE49-F238E27FC236}">
                <a16:creationId xmlns:a16="http://schemas.microsoft.com/office/drawing/2014/main" id="{F4A9EC5E-497C-9944-8E8E-9D8645757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" name="Text Box 11">
            <a:extLst>
              <a:ext uri="{FF2B5EF4-FFF2-40B4-BE49-F238E27FC236}">
                <a16:creationId xmlns:a16="http://schemas.microsoft.com/office/drawing/2014/main" id="{245ED39D-204A-6444-8FB8-333390F96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852488"/>
            <a:ext cx="7343775" cy="227012"/>
          </a:xfrm>
          <a:prstGeom prst="rect">
            <a:avLst/>
          </a:prstGeom>
          <a:noFill/>
          <a:ln>
            <a:noFill/>
          </a:ln>
        </p:spPr>
        <p:txBody>
          <a:bodyPr lIns="0" tIns="36000" rIns="0" bIns="0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CH" sz="1400" b="1"/>
              <a:t>Master of Advanced Studies in Applied History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Font typeface="Arial" panose="020B0604020202020204" pitchFamily="34" charset="0"/>
        <a:buChar char="•"/>
        <a:defRPr sz="17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346075" indent="-344488" algn="l" rtl="0" eaLnBrk="0" fontAlgn="base" hangingPunct="0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714375" indent="-366713" algn="l" rtl="0" eaLnBrk="0" fontAlgn="base" hangingPunct="0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069975" indent="-354013" algn="l" rtl="0" eaLnBrk="0" fontAlgn="base" hangingPunct="0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1438275" indent="-366713" algn="l" rtl="0" eaLnBrk="0" fontAlgn="base" hangingPunct="0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1895475" indent="-36671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6pPr>
      <a:lvl7pPr marL="2352675" indent="-36671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7pPr>
      <a:lvl8pPr marL="2809875" indent="-36671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8pPr>
      <a:lvl9pPr marL="3267075" indent="-366713" algn="l" rtl="0" fontAlgn="base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-applied-history.ch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h/imgres?imgurl=https://upload.wikimedia.org/wikipedia/en/d/d7/Three_Flags.jpg&amp;imgrefurl=https://en.wikipedia.org/wiki/Jasper_Johns&amp;docid=mpOs05pu_sRT6M&amp;tbnid=aapUM7D2fArwZM:&amp;vet=1&amp;w=600&amp;h=444&amp;client=firefox-b&amp;bih=924&amp;biw=1781&amp;q=flags%20jasper%20johns&amp;ved=0ahUKEwj69fjCp87RAhWCrxoKHVK4AokQMwggKAQwBA&amp;iact=mrc&amp;uact=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h/imgres?imgurl=https://upload.wikimedia.org/wikipedia/en/d/d7/Three_Flags.jpg&amp;imgrefurl=https://en.wikipedia.org/wiki/Jasper_Johns&amp;docid=mpOs05pu_sRT6M&amp;tbnid=aapUM7D2fArwZM:&amp;vet=1&amp;w=600&amp;h=444&amp;client=firefox-b&amp;bih=924&amp;biw=1781&amp;q=flags%20jasper%20johns&amp;ved=0ahUKEwj69fjCp87RAhWCrxoKHVK4AokQMwggKAQwBA&amp;iact=mrc&amp;uact=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-applied-history.ch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6">
            <a:extLst>
              <a:ext uri="{FF2B5EF4-FFF2-40B4-BE49-F238E27FC236}">
                <a16:creationId xmlns:a16="http://schemas.microsoft.com/office/drawing/2014/main" id="{D269224E-AF14-9448-B4A9-8B235713F2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13" y="1182861"/>
            <a:ext cx="4790591" cy="570252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58DBFD0-0D2D-0E41-BA3D-637C931B194D}"/>
              </a:ext>
            </a:extLst>
          </p:cNvPr>
          <p:cNvSpPr txBox="1">
            <a:spLocks/>
          </p:cNvSpPr>
          <p:nvPr/>
        </p:nvSpPr>
        <p:spPr bwMode="auto">
          <a:xfrm>
            <a:off x="428625" y="1557338"/>
            <a:ext cx="6591647" cy="201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/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3600" b="1" dirty="0">
                <a:solidFill>
                  <a:schemeClr val="tx2"/>
                </a:solidFill>
              </a:rPr>
              <a:t>Informationsveranstaltung</a:t>
            </a:r>
          </a:p>
          <a:p>
            <a:endParaRPr lang="de-DE" altLang="de-DE" sz="3600" b="1" dirty="0">
              <a:solidFill>
                <a:schemeClr val="tx2"/>
              </a:solidFill>
            </a:endParaRPr>
          </a:p>
          <a:p>
            <a:r>
              <a:rPr lang="de-DE" altLang="de-DE" sz="3600" b="1" dirty="0" err="1">
                <a:solidFill>
                  <a:schemeClr val="tx2"/>
                </a:solidFill>
              </a:rPr>
              <a:t>Weiterbildungstudiengänge</a:t>
            </a:r>
            <a:r>
              <a:rPr lang="de-DE" altLang="de-DE" sz="3600" b="1" dirty="0">
                <a:solidFill>
                  <a:schemeClr val="tx2"/>
                </a:solidFill>
              </a:rPr>
              <a:t> in</a:t>
            </a:r>
          </a:p>
          <a:p>
            <a:r>
              <a:rPr lang="de-DE" altLang="de-DE" sz="3600" b="1" dirty="0">
                <a:solidFill>
                  <a:schemeClr val="tx2"/>
                </a:solidFill>
              </a:rPr>
              <a:t>Angewandter Geschichte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1418278-160F-7148-B10C-EDDD83C90EF0}"/>
              </a:ext>
            </a:extLst>
          </p:cNvPr>
          <p:cNvSpPr txBox="1">
            <a:spLocks/>
          </p:cNvSpPr>
          <p:nvPr/>
        </p:nvSpPr>
        <p:spPr bwMode="auto">
          <a:xfrm>
            <a:off x="428625" y="6021388"/>
            <a:ext cx="2774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de-DE" altLang="de-DE" dirty="0">
                <a:solidFill>
                  <a:srgbClr val="0028A5"/>
                </a:solidFill>
                <a:hlinkClick r:id="rId3"/>
              </a:rPr>
              <a:t>www.mas-applied-history.ch</a:t>
            </a:r>
            <a:endParaRPr lang="de-DE" altLang="de-DE" dirty="0">
              <a:solidFill>
                <a:srgbClr val="0028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2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3" descr="ildergebnis für flags jasper johns">
            <a:hlinkClick r:id="rId2" invalidUrl="https://www.google.ch/imgres?imgurl=https://upload.wikimedia.org/wikipedia/en/d/d7/Three_Flags.jpg&amp;imgrefurl=https://en.wikipedia.org/wiki/Jasper_Johns&amp;docid=mpOs05pu_sRT6M&amp;tbnid=aapUM7D2fArwZM:&amp;vet=1&amp;w=600&amp;h=444&amp;client=firefox-b&amp;bih=924&amp;biw=1781&amp;q=flags jasper johns&amp;ved=0ahUKEwj69fjCp87RAhWCrxoKHVK4AokQMwggKAQwBA&amp;iact=mrc&amp;uact=8"/>
            <a:extLst>
              <a:ext uri="{FF2B5EF4-FFF2-40B4-BE49-F238E27FC236}">
                <a16:creationId xmlns:a16="http://schemas.microsoft.com/office/drawing/2014/main" id="{56321088-8FCD-3347-8AA2-26F5DB7B0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8C1876-6072-AF41-A9EE-4D5B0242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1"/>
            <a:ext cx="6336704" cy="60482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9D408F-096F-7944-A342-FDC88958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70" y="5544645"/>
            <a:ext cx="2212330" cy="508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3" descr="ildergebnis für flags jasper johns">
            <a:hlinkClick r:id="rId2" invalidUrl="https://www.google.ch/imgres?imgurl=https://upload.wikimedia.org/wikipedia/en/d/d7/Three_Flags.jpg&amp;imgrefurl=https://en.wikipedia.org/wiki/Jasper_Johns&amp;docid=mpOs05pu_sRT6M&amp;tbnid=aapUM7D2fArwZM:&amp;vet=1&amp;w=600&amp;h=444&amp;client=firefox-b&amp;bih=924&amp;biw=1781&amp;q=flags jasper johns&amp;ved=0ahUKEwj69fjCp87RAhWCrxoKHVK4AokQMwggKAQwBA&amp;iact=mrc&amp;uact=8"/>
            <a:extLst>
              <a:ext uri="{FF2B5EF4-FFF2-40B4-BE49-F238E27FC236}">
                <a16:creationId xmlns:a16="http://schemas.microsoft.com/office/drawing/2014/main" id="{56321088-8FCD-3347-8AA2-26F5DB7B0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E03686-E186-7D46-83A9-6059EC9A6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6802234" cy="59046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879F98-252E-A245-8FDD-F22C7BDB7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11" y="6028816"/>
            <a:ext cx="2212330" cy="50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5A701EA-CB2C-534C-82E7-1E7A089CC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12875"/>
            <a:ext cx="8091488" cy="503238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de-DE">
                <a:ea typeface="ＭＳ Ｐゴシック" panose="020B0600070205080204" pitchFamily="34" charset="-128"/>
              </a:rPr>
              <a:t>Modulvorbereitungen und Zeitaufwand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2794F74-58F9-244F-A353-FBD32F411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76475"/>
            <a:ext cx="7837488" cy="3887788"/>
          </a:xfrm>
        </p:spPr>
        <p:txBody>
          <a:bodyPr/>
          <a:lstStyle/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Ein Modul dauert insgesamt vier Tage (jeweils 2x Freitag und 2x Samstag)</a:t>
            </a:r>
          </a:p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Ein Modultag dauert von 9.15 Uhr bis 17.45 Uhr (Mittagspause 12.45 Uhr bis 13.45 Uhr) sowie zwei Kaffeepausen ca. 15-20min</a:t>
            </a:r>
          </a:p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Module finden im Abstand von ungefähr 4 bis 5 Wochen statt</a:t>
            </a:r>
          </a:p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Zur Vorbereitung der Module stehen vier Wochen im Voraus Texte, Quellen, Zeitungsberichte etc. auf der Internetplattform OLAT zur Verfügung</a:t>
            </a:r>
          </a:p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Das Programm sowie weitere Informationen zu den Modulen werden ebenfalls vier Wochen im Voraus per Post verschickt</a:t>
            </a:r>
          </a:p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Jedes Modul wird mit einem Leistungsnachweis abgeschlossen, z.B.: Essay (6 bis 8 Seiten), mündliche Prüfung (15min), Gruppenarbeit oder Vortrag während des Moduls, schriftliche Prüfung (Klausur)</a:t>
            </a:r>
          </a:p>
          <a:p>
            <a:pPr eaLnBrk="1" hangingPunct="1"/>
            <a:r>
              <a:rPr lang="de-CH" altLang="de-DE">
                <a:ea typeface="ＭＳ Ｐゴシック" panose="020B0600070205080204" pitchFamily="34" charset="-128"/>
              </a:rPr>
              <a:t>Ein Modul entspricht 3 ECTS-Punkten (1 ECTS-Punkt = 30 Stunden)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>
            <a:extLst>
              <a:ext uri="{FF2B5EF4-FFF2-40B4-BE49-F238E27FC236}">
                <a16:creationId xmlns:a16="http://schemas.microsoft.com/office/drawing/2014/main" id="{20B979CA-9C41-E84B-8A1B-5628AD46D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909638"/>
            <a:ext cx="7343775" cy="503237"/>
          </a:xfrm>
        </p:spPr>
        <p:txBody>
          <a:bodyPr/>
          <a:lstStyle/>
          <a:p>
            <a:br>
              <a:rPr lang="de-DE" altLang="de-DE" sz="3200">
                <a:ea typeface="ＭＳ Ｐゴシック" panose="020B0600070205080204" pitchFamily="34" charset="-128"/>
              </a:rPr>
            </a:br>
            <a:r>
              <a:rPr lang="de-DE" altLang="de-DE" sz="3200">
                <a:ea typeface="ＭＳ Ｐゴシック" panose="020B0600070205080204" pitchFamily="34" charset="-128"/>
              </a:rPr>
              <a:t>Besuch von Einzelmodulen</a:t>
            </a:r>
            <a:br>
              <a:rPr lang="de-DE" altLang="de-DE" sz="3200">
                <a:ea typeface="ＭＳ Ｐゴシック" panose="020B0600070205080204" pitchFamily="34" charset="-128"/>
              </a:rPr>
            </a:br>
            <a:br>
              <a:rPr lang="de-DE" altLang="de-DE" sz="3200">
                <a:ea typeface="ＭＳ Ｐゴシック" panose="020B0600070205080204" pitchFamily="34" charset="-128"/>
              </a:rPr>
            </a:b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23554" name="Textfeld 6">
            <a:extLst>
              <a:ext uri="{FF2B5EF4-FFF2-40B4-BE49-F238E27FC236}">
                <a16:creationId xmlns:a16="http://schemas.microsoft.com/office/drawing/2014/main" id="{909C9257-AB53-5F40-93BF-94211B725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2276475"/>
            <a:ext cx="81645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 dirty="0"/>
              <a:t>Anmeldungen per Email an </a:t>
            </a:r>
            <a:r>
              <a:rPr lang="de-DE" altLang="de-DE" sz="1600" dirty="0" err="1">
                <a:solidFill>
                  <a:srgbClr val="3062FF"/>
                </a:solidFill>
              </a:rPr>
              <a:t>janina.gruhner@uzh.ch</a:t>
            </a:r>
            <a:endParaRPr lang="de-DE" altLang="de-DE" sz="1600" dirty="0">
              <a:solidFill>
                <a:srgbClr val="3062FF"/>
              </a:solidFill>
            </a:endParaRPr>
          </a:p>
          <a:p>
            <a:pPr eaLnBrk="1" hangingPunct="1"/>
            <a:endParaRPr lang="de-DE" altLang="de-DE" sz="1600" dirty="0"/>
          </a:p>
          <a:p>
            <a:pPr eaLnBrk="1" hangingPunct="1"/>
            <a:r>
              <a:rPr lang="de-DE" altLang="de-DE" sz="1600" dirty="0"/>
              <a:t>Detailliertes Modulprogramm steht vier Wochen im Voraus zur Verfügung</a:t>
            </a:r>
          </a:p>
          <a:p>
            <a:pPr eaLnBrk="1" hangingPunct="1"/>
            <a:endParaRPr lang="de-DE" altLang="de-DE" sz="1600" dirty="0"/>
          </a:p>
          <a:p>
            <a:pPr eaLnBrk="1" hangingPunct="1"/>
            <a:r>
              <a:rPr lang="de-DE" altLang="de-DE" sz="1600" dirty="0"/>
              <a:t>Kosten für vier Modultage inkl. Literatur: </a:t>
            </a:r>
            <a:r>
              <a:rPr lang="de-DE" altLang="de-DE" sz="1600" b="1" dirty="0"/>
              <a:t>1350.- Franken</a:t>
            </a:r>
          </a:p>
          <a:p>
            <a:pPr eaLnBrk="1" hangingPunct="1"/>
            <a:endParaRPr lang="de-DE" altLang="de-DE" sz="1600" dirty="0"/>
          </a:p>
          <a:p>
            <a:pPr eaLnBrk="1" hangingPunct="1"/>
            <a:r>
              <a:rPr lang="de-DE" altLang="de-DE" sz="1600" dirty="0"/>
              <a:t>Teilnahmebestätigung kann ausgestellt werden</a:t>
            </a:r>
          </a:p>
          <a:p>
            <a:pPr eaLnBrk="1" hangingPunct="1"/>
            <a:endParaRPr lang="de-DE" altLang="de-DE" sz="1600" dirty="0"/>
          </a:p>
          <a:p>
            <a:pPr eaLnBrk="1" hangingPunct="1"/>
            <a:r>
              <a:rPr lang="de-DE" altLang="de-DE" sz="1600" dirty="0"/>
              <a:t>Anrechenbarkeit auf den CAS, DAS oder MAS je nach Zulassungsvoraussetzungen und Verfügbarkeiten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>
            <a:extLst>
              <a:ext uri="{FF2B5EF4-FFF2-40B4-BE49-F238E27FC236}">
                <a16:creationId xmlns:a16="http://schemas.microsoft.com/office/drawing/2014/main" id="{20B979CA-9C41-E84B-8A1B-5628AD46D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909638"/>
            <a:ext cx="7343775" cy="503237"/>
          </a:xfrm>
        </p:spPr>
        <p:txBody>
          <a:bodyPr/>
          <a:lstStyle/>
          <a:p>
            <a:br>
              <a:rPr lang="de-DE" altLang="de-DE" sz="3200" dirty="0">
                <a:ea typeface="ＭＳ Ｐゴシック" panose="020B0600070205080204" pitchFamily="34" charset="-128"/>
              </a:rPr>
            </a:br>
            <a:r>
              <a:rPr lang="de-DE" altLang="de-DE" sz="3200" dirty="0">
                <a:ea typeface="ＭＳ Ｐゴシック" panose="020B0600070205080204" pitchFamily="34" charset="-128"/>
              </a:rPr>
              <a:t>Schnuppertag</a:t>
            </a:r>
            <a:br>
              <a:rPr lang="de-DE" altLang="de-DE" sz="3200" dirty="0">
                <a:ea typeface="ＭＳ Ｐゴシック" panose="020B0600070205080204" pitchFamily="34" charset="-128"/>
              </a:rPr>
            </a:br>
            <a:br>
              <a:rPr lang="de-DE" altLang="de-DE" sz="3200" dirty="0">
                <a:ea typeface="ＭＳ Ｐゴシック" panose="020B0600070205080204" pitchFamily="34" charset="-128"/>
              </a:rPr>
            </a:b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3554" name="Textfeld 6">
            <a:extLst>
              <a:ext uri="{FF2B5EF4-FFF2-40B4-BE49-F238E27FC236}">
                <a16:creationId xmlns:a16="http://schemas.microsoft.com/office/drawing/2014/main" id="{909C9257-AB53-5F40-93BF-94211B725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2276475"/>
            <a:ext cx="7948934" cy="37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14./15. und 21./22. Januar 2022 – </a:t>
            </a:r>
            <a:r>
              <a:rPr lang="de-CH" dirty="0"/>
              <a:t>Modul 2.1 «Grosse Geschichtsschreibung I: Antike, Mittelalter, Frühe Neuzeit»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28./29. Januar und 4./5. Februar 2022 - </a:t>
            </a:r>
            <a:r>
              <a:rPr lang="de-CH" dirty="0"/>
              <a:t>Modul 2.2 «Die Entstehung des Neuen. Über Paradigmenwechsel und kleinere Innovationen»</a:t>
            </a:r>
          </a:p>
          <a:p>
            <a:endParaRPr lang="de-CH" dirty="0"/>
          </a:p>
          <a:p>
            <a:r>
              <a:rPr lang="de-CH" dirty="0"/>
              <a:t>Bei Interesse an </a:t>
            </a:r>
            <a:r>
              <a:rPr lang="de-CH" b="1" dirty="0"/>
              <a:t>einem</a:t>
            </a:r>
            <a:r>
              <a:rPr lang="de-CH" dirty="0"/>
              <a:t> Schnuppertag senden wir Ihnen das Modulprogramm zu und Sie können einen Tag auswählen. Zur Vorbereitung erhalten Sie die Lektüren als PDF. </a:t>
            </a:r>
          </a:p>
          <a:p>
            <a:endParaRPr lang="de-CH" dirty="0"/>
          </a:p>
          <a:p>
            <a:r>
              <a:rPr lang="de-DE" altLang="de-DE" sz="1800" dirty="0"/>
              <a:t>Anmeldungen per Email an </a:t>
            </a:r>
            <a:r>
              <a:rPr lang="de-DE" altLang="de-DE" sz="1800" dirty="0" err="1">
                <a:solidFill>
                  <a:srgbClr val="3062FF"/>
                </a:solidFill>
              </a:rPr>
              <a:t>janina.gruhner@uzh.ch</a:t>
            </a:r>
            <a:endParaRPr lang="de-DE" altLang="de-DE" sz="1800" dirty="0">
              <a:solidFill>
                <a:srgbClr val="3062FF"/>
              </a:solidFill>
            </a:endParaRPr>
          </a:p>
          <a:p>
            <a:endParaRPr lang="de-CH" dirty="0"/>
          </a:p>
          <a:p>
            <a:endParaRPr lang="de-CH" dirty="0"/>
          </a:p>
          <a:p>
            <a:pPr eaLnBrk="1" hangingPunct="1"/>
            <a:endParaRPr lang="de-DE" altLang="de-DE" sz="1600" dirty="0">
              <a:solidFill>
                <a:srgbClr val="3062FF"/>
              </a:solidFill>
            </a:endParaRPr>
          </a:p>
          <a:p>
            <a:pPr eaLnBrk="1" hangingPunct="1"/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120169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1D13510F-C9C6-BF4D-A88E-5CE6C1BA2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85900"/>
            <a:ext cx="8091488" cy="503238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de-DE">
                <a:ea typeface="ＭＳ Ｐゴシック" panose="020B0600070205080204" pitchFamily="34" charset="-128"/>
              </a:rPr>
              <a:t>Module in Zürich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EE6B0E6A-8F38-F441-9B89-4071A9444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32856"/>
            <a:ext cx="7343775" cy="3887787"/>
          </a:xfrm>
        </p:spPr>
        <p:txBody>
          <a:bodyPr/>
          <a:lstStyle/>
          <a:p>
            <a:pPr eaLnBrk="1" hangingPunct="1"/>
            <a:r>
              <a:rPr lang="de-CH" altLang="de-DE" dirty="0">
                <a:ea typeface="ＭＳ Ｐゴシック" panose="020B0600070205080204" pitchFamily="34" charset="-128"/>
              </a:rPr>
              <a:t>Zentrum für Weiterbildung, </a:t>
            </a:r>
            <a:r>
              <a:rPr lang="de-CH" altLang="de-DE" dirty="0" err="1">
                <a:ea typeface="ＭＳ Ｐゴシック" panose="020B0600070205080204" pitchFamily="34" charset="-128"/>
              </a:rPr>
              <a:t>Schaffhauserstrasse</a:t>
            </a:r>
            <a:r>
              <a:rPr lang="de-CH" altLang="de-DE" dirty="0">
                <a:ea typeface="ＭＳ Ｐゴシック" panose="020B0600070205080204" pitchFamily="34" charset="-128"/>
              </a:rPr>
              <a:t> 228, 8057 Zürich</a:t>
            </a:r>
          </a:p>
          <a:p>
            <a:pPr eaLnBrk="1" hangingPunct="1"/>
            <a:r>
              <a:rPr lang="de-CH" altLang="de-DE" dirty="0">
                <a:ea typeface="ＭＳ Ｐゴシック" panose="020B0600070205080204" pitchFamily="34" charset="-128"/>
              </a:rPr>
              <a:t>Universität Zürich, </a:t>
            </a:r>
            <a:r>
              <a:rPr lang="de-CH" altLang="de-DE" dirty="0" err="1">
                <a:ea typeface="ＭＳ Ｐゴシック" panose="020B0600070205080204" pitchFamily="34" charset="-128"/>
              </a:rPr>
              <a:t>Rämistrasse</a:t>
            </a:r>
            <a:r>
              <a:rPr lang="de-CH" altLang="de-DE" dirty="0">
                <a:ea typeface="ＭＳ Ｐゴシック" panose="020B0600070205080204" pitchFamily="34" charset="-128"/>
              </a:rPr>
              <a:t> 71 (Hauptgebäude), 8006 Zürich</a:t>
            </a:r>
          </a:p>
          <a:p>
            <a:pPr eaLnBrk="1" hangingPunct="1"/>
            <a:r>
              <a:rPr lang="de-CH" altLang="de-DE" dirty="0" err="1">
                <a:ea typeface="ＭＳ Ｐゴシック" panose="020B0600070205080204" pitchFamily="34" charset="-128"/>
              </a:rPr>
              <a:t>Careum</a:t>
            </a:r>
            <a:r>
              <a:rPr lang="de-CH" altLang="de-DE" dirty="0">
                <a:ea typeface="ＭＳ Ｐゴシック" panose="020B0600070205080204" pitchFamily="34" charset="-128"/>
              </a:rPr>
              <a:t>, Pestalozzistrasse 11, 8032 Zürich</a:t>
            </a:r>
          </a:p>
        </p:txBody>
      </p:sp>
      <p:pic>
        <p:nvPicPr>
          <p:cNvPr id="26627" name="Bild 3" descr="ZWB_Gebaeude.jpg">
            <a:extLst>
              <a:ext uri="{FF2B5EF4-FFF2-40B4-BE49-F238E27FC236}">
                <a16:creationId xmlns:a16="http://schemas.microsoft.com/office/drawing/2014/main" id="{3939F0BA-40F9-5441-A3C7-3DA90D60D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" y="3183518"/>
            <a:ext cx="3544779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Bild 4" descr="UZH-Zentrum-KOL-03_416px.jpg">
            <a:extLst>
              <a:ext uri="{FF2B5EF4-FFF2-40B4-BE49-F238E27FC236}">
                <a16:creationId xmlns:a16="http://schemas.microsoft.com/office/drawing/2014/main" id="{8939EA59-5A1D-284B-A26F-50DEEDCFF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93" y="4227513"/>
            <a:ext cx="39639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areum Auditorium Ihr Veranstaltungsort im Zürcher Bildungsviertel - PDF  Free Download">
            <a:extLst>
              <a:ext uri="{FF2B5EF4-FFF2-40B4-BE49-F238E27FC236}">
                <a16:creationId xmlns:a16="http://schemas.microsoft.com/office/drawing/2014/main" id="{7A4DB825-0EDD-C444-8779-91992F03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76" y="3183518"/>
            <a:ext cx="3426434" cy="23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Bild 3">
            <a:extLst>
              <a:ext uri="{FF2B5EF4-FFF2-40B4-BE49-F238E27FC236}">
                <a16:creationId xmlns:a16="http://schemas.microsoft.com/office/drawing/2014/main" id="{230F7400-9DD1-4143-925E-7F93C007D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2063"/>
            <a:ext cx="36480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Bild 9">
            <a:extLst>
              <a:ext uri="{FF2B5EF4-FFF2-40B4-BE49-F238E27FC236}">
                <a16:creationId xmlns:a16="http://schemas.microsoft.com/office/drawing/2014/main" id="{C75DBDDA-BDDC-7245-98E6-8237AD812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2063"/>
            <a:ext cx="322103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Bild 10">
            <a:extLst>
              <a:ext uri="{FF2B5EF4-FFF2-40B4-BE49-F238E27FC236}">
                <a16:creationId xmlns:a16="http://schemas.microsoft.com/office/drawing/2014/main" id="{54E59591-EB1C-0047-AD13-C2D5F82B2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76650"/>
            <a:ext cx="321945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feld 1">
            <a:extLst>
              <a:ext uri="{FF2B5EF4-FFF2-40B4-BE49-F238E27FC236}">
                <a16:creationId xmlns:a16="http://schemas.microsoft.com/office/drawing/2014/main" id="{8E64AF2B-FC39-1F43-A355-7765435A9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126163"/>
            <a:ext cx="259238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/>
              <a:t>Hongkong: Emily Lau</a:t>
            </a:r>
          </a:p>
        </p:txBody>
      </p:sp>
      <p:sp>
        <p:nvSpPr>
          <p:cNvPr id="28677" name="Textfeld 2">
            <a:extLst>
              <a:ext uri="{FF2B5EF4-FFF2-40B4-BE49-F238E27FC236}">
                <a16:creationId xmlns:a16="http://schemas.microsoft.com/office/drawing/2014/main" id="{FBEAB58C-92D0-A04E-BFE3-2C698B7B6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126163"/>
            <a:ext cx="36004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/>
              <a:t>Egon Krenz – Wolfgang Schäuble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1895B5-9BB7-CB4C-8F47-B58DB0769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1810"/>
            <a:ext cx="5661495" cy="64743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BD9E66D-79D6-9D4C-9A96-487D85032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33488"/>
            <a:ext cx="8091488" cy="5048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de-DE">
                <a:ea typeface="ＭＳ Ｐゴシック" panose="020B0600070205080204" pitchFamily="34" charset="-128"/>
              </a:rPr>
              <a:t>Resumée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F5DE8666-A4C1-2742-B0FB-9930410CA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2204864"/>
            <a:ext cx="8820150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Praxisorientierung des Programms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Kooperation mit international renommierten Institutionen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Mehr als 140 Dozierende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Berufsbegleitende Ausrichtung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>
                <a:solidFill>
                  <a:schemeClr val="accent3"/>
                </a:solidFill>
              </a:rPr>
              <a:t>Beginn am 3. Juni 2022, Anmeldung bis 1. Mai 2022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MAS CHF 24</a:t>
            </a:r>
            <a:r>
              <a:rPr lang="ja-JP" altLang="de-CH" sz="1600" dirty="0"/>
              <a:t>‘</a:t>
            </a:r>
            <a:r>
              <a:rPr lang="de-CH" altLang="ja-JP" sz="1600" dirty="0"/>
              <a:t>900.-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DAS CHF 16</a:t>
            </a:r>
            <a:r>
              <a:rPr lang="ja-JP" altLang="de-CH" sz="1600" dirty="0"/>
              <a:t>‘</a:t>
            </a:r>
            <a:r>
              <a:rPr lang="de-CH" altLang="ja-JP" sz="1600" dirty="0"/>
              <a:t>600.-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dirty="0"/>
              <a:t>CAS CHF   9</a:t>
            </a:r>
            <a:r>
              <a:rPr lang="ja-JP" altLang="de-CH" sz="1600" dirty="0"/>
              <a:t>‘</a:t>
            </a:r>
            <a:r>
              <a:rPr lang="de-CH" altLang="ja-JP" sz="1600" dirty="0"/>
              <a:t>960.-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ja-JP" sz="1600" dirty="0"/>
              <a:t>Ratenzahlungen (vier Raten für den MAS, zwei Raten CAS/DAS, jeweils zu Semesterbeginn)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ja-JP" sz="1600" dirty="0"/>
              <a:t>Einzelmodule für externe Teilnehmende: CHF 1350.-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ja-JP" sz="1600" dirty="0"/>
              <a:t>Schools für externe Teilnehmende: ab CHF 2100.-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CH" altLang="de-DE" sz="1600" u="sng" dirty="0">
                <a:solidFill>
                  <a:schemeClr val="tx2"/>
                </a:solidFill>
                <a:hlinkClick r:id="rId2"/>
              </a:rPr>
              <a:t>www.mas-applied-history.ch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mpelberg - Terroristen töten zwei israelische Polizisten – MAZ -  Märkische Allgemeine">
            <a:extLst>
              <a:ext uri="{FF2B5EF4-FFF2-40B4-BE49-F238E27FC236}">
                <a16:creationId xmlns:a16="http://schemas.microsoft.com/office/drawing/2014/main" id="{63EFB0D0-A0D0-524E-9BEA-DD025A58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35292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or 30 Jahren wurden Appenzell Ausserrhodens Frauen politisch mündig">
            <a:extLst>
              <a:ext uri="{FF2B5EF4-FFF2-40B4-BE49-F238E27FC236}">
                <a16:creationId xmlns:a16="http://schemas.microsoft.com/office/drawing/2014/main" id="{988C4EA8-8F2E-8741-A3B4-2D083208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9936"/>
            <a:ext cx="8190656" cy="40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conomic history - What was the Great Divergence? | Free exchange | The  Economist">
            <a:extLst>
              <a:ext uri="{FF2B5EF4-FFF2-40B4-BE49-F238E27FC236}">
                <a16:creationId xmlns:a16="http://schemas.microsoft.com/office/drawing/2014/main" id="{D5ECEB35-0D95-D541-83A3-9AF13AD1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2" y="1340768"/>
            <a:ext cx="8940269" cy="498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61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BCDA6626-D0EF-B34F-BFF3-A32F41500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1485900"/>
            <a:ext cx="7862887" cy="503238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 altLang="de-DE" dirty="0">
                <a:ea typeface="ＭＳ Ｐゴシック" panose="020B0600070205080204" pitchFamily="34" charset="-128"/>
              </a:rPr>
              <a:t>Das Potenzial der historischen Analyse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04982067-0DF8-C648-A5CF-8239C25E65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2205038"/>
            <a:ext cx="3816350" cy="3887787"/>
          </a:xfrm>
        </p:spPr>
        <p:txBody>
          <a:bodyPr/>
          <a:lstStyle/>
          <a:p>
            <a:pPr eaLnBrk="1" hangingPunct="1"/>
            <a:r>
              <a:rPr lang="de-CH" altLang="de-DE" dirty="0">
                <a:ea typeface="ＭＳ Ｐゴシック" panose="020B0600070205080204" pitchFamily="34" charset="-128"/>
              </a:rPr>
              <a:t>Rekonstruktion und Reduktion komplexer Zusammenhänge</a:t>
            </a:r>
          </a:p>
          <a:p>
            <a:pPr eaLnBrk="1" hangingPunct="1"/>
            <a:r>
              <a:rPr lang="de-CH" altLang="de-DE" dirty="0">
                <a:ea typeface="ＭＳ Ｐゴシック" panose="020B0600070205080204" pitchFamily="34" charset="-128"/>
              </a:rPr>
              <a:t>Quellenkritik als Kernkompetenz des Fachs</a:t>
            </a:r>
          </a:p>
          <a:p>
            <a:pPr eaLnBrk="1" hangingPunct="1"/>
            <a:r>
              <a:rPr lang="de-CH" altLang="de-DE" dirty="0">
                <a:ea typeface="ＭＳ Ｐゴシック" panose="020B0600070205080204" pitchFamily="34" charset="-128"/>
              </a:rPr>
              <a:t>«Das Studium der Geschichte macht nicht klug für ein andermal, sondern weise für immer.»</a:t>
            </a:r>
          </a:p>
          <a:p>
            <a:pPr eaLnBrk="1" hangingPunct="1"/>
            <a:r>
              <a:rPr lang="de-CH" altLang="de-DE" dirty="0">
                <a:ea typeface="ＭＳ Ｐゴシック" panose="020B0600070205080204" pitchFamily="34" charset="-128"/>
              </a:rPr>
              <a:t>Die Präsentation historischer Forschungsergebnisse erfordert in hohem Mass kommunikative Fähigkeiten</a:t>
            </a:r>
          </a:p>
        </p:txBody>
      </p:sp>
      <p:pic>
        <p:nvPicPr>
          <p:cNvPr id="14339" name="Grafik 1">
            <a:extLst>
              <a:ext uri="{FF2B5EF4-FFF2-40B4-BE49-F238E27FC236}">
                <a16:creationId xmlns:a16="http://schemas.microsoft.com/office/drawing/2014/main" id="{7A222DEC-384D-1444-B68B-A58EF302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205038"/>
            <a:ext cx="287972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20E961F3-EBCA-F447-8975-F8996C807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1557338"/>
            <a:ext cx="7343775" cy="503237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de-DE">
                <a:ea typeface="ＭＳ Ｐゴシック" panose="020B0600070205080204" pitchFamily="34" charset="-128"/>
              </a:rPr>
              <a:t>Weiterbildung in Angewandter Geschichte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BFD65E74-0433-134F-859C-4E1D2BCF8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2349500"/>
            <a:ext cx="7775575" cy="3887788"/>
          </a:xfrm>
        </p:spPr>
        <p:txBody>
          <a:bodyPr/>
          <a:lstStyle/>
          <a:p>
            <a:pPr eaLnBrk="1" hangingPunct="1">
              <a:buFont typeface="+mj-lt"/>
              <a:buAutoNum type="arabicPeriod"/>
              <a:defRPr/>
            </a:pPr>
            <a:r>
              <a:rPr lang="de-CH" altLang="de-DE" dirty="0">
                <a:ea typeface="ＭＳ Ｐゴシック" panose="020B0600070205080204" pitchFamily="34" charset="-128"/>
              </a:rPr>
              <a:t>Master </a:t>
            </a:r>
            <a:r>
              <a:rPr lang="de-CH" altLang="de-DE" dirty="0" err="1">
                <a:ea typeface="ＭＳ Ｐゴシック" panose="020B0600070205080204" pitchFamily="34" charset="-128"/>
              </a:rPr>
              <a:t>of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Advanced</a:t>
            </a:r>
            <a:r>
              <a:rPr lang="de-CH" altLang="de-DE" dirty="0">
                <a:ea typeface="ＭＳ Ｐゴシック" panose="020B0600070205080204" pitchFamily="34" charset="-128"/>
              </a:rPr>
              <a:t> Studies (MAS) in Applied </a:t>
            </a:r>
            <a:r>
              <a:rPr lang="de-CH" altLang="de-DE" dirty="0" err="1">
                <a:ea typeface="ＭＳ Ｐゴシック" panose="020B0600070205080204" pitchFamily="34" charset="-128"/>
              </a:rPr>
              <a:t>History</a:t>
            </a:r>
            <a:endParaRPr lang="de-CH" altLang="de-DE" dirty="0">
              <a:ea typeface="ＭＳ Ｐゴシック" panose="020B0600070205080204" pitchFamily="34" charset="-128"/>
            </a:endParaRPr>
          </a:p>
          <a:p>
            <a:pPr eaLnBrk="1" hangingPunct="1">
              <a:buFont typeface="+mj-lt"/>
              <a:buAutoNum type="arabicPeriod"/>
              <a:defRPr/>
            </a:pPr>
            <a:r>
              <a:rPr lang="de-CH" altLang="de-DE" dirty="0" err="1">
                <a:ea typeface="ＭＳ Ｐゴシック" panose="020B0600070205080204" pitchFamily="34" charset="-128"/>
              </a:rPr>
              <a:t>Diploma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of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Advanced</a:t>
            </a:r>
            <a:r>
              <a:rPr lang="de-CH" altLang="de-DE" dirty="0">
                <a:ea typeface="ＭＳ Ｐゴシック" panose="020B0600070205080204" pitchFamily="34" charset="-128"/>
              </a:rPr>
              <a:t> Studies (DAS) in Applied </a:t>
            </a:r>
            <a:r>
              <a:rPr lang="de-CH" altLang="de-DE" dirty="0" err="1">
                <a:ea typeface="ＭＳ Ｐゴシック" panose="020B0600070205080204" pitchFamily="34" charset="-128"/>
              </a:rPr>
              <a:t>History</a:t>
            </a:r>
            <a:endParaRPr lang="de-CH" altLang="de-DE" dirty="0">
              <a:ea typeface="ＭＳ Ｐゴシック" panose="020B0600070205080204" pitchFamily="34" charset="-128"/>
            </a:endParaRPr>
          </a:p>
          <a:p>
            <a:pPr eaLnBrk="1" hangingPunct="1">
              <a:buFont typeface="+mj-lt"/>
              <a:buAutoNum type="arabicPeriod"/>
              <a:defRPr/>
            </a:pPr>
            <a:r>
              <a:rPr lang="de-CH" altLang="de-DE" dirty="0" err="1">
                <a:ea typeface="ＭＳ Ｐゴシック" panose="020B0600070205080204" pitchFamily="34" charset="-128"/>
              </a:rPr>
              <a:t>Certificate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of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Advanced</a:t>
            </a:r>
            <a:r>
              <a:rPr lang="de-CH" altLang="de-DE" dirty="0">
                <a:ea typeface="ＭＳ Ｐゴシック" panose="020B0600070205080204" pitchFamily="34" charset="-128"/>
              </a:rPr>
              <a:t> Studies (CAS) in Applied </a:t>
            </a:r>
            <a:r>
              <a:rPr lang="de-CH" altLang="de-DE" dirty="0" err="1">
                <a:ea typeface="ＭＳ Ｐゴシック" panose="020B0600070205080204" pitchFamily="34" charset="-128"/>
              </a:rPr>
              <a:t>History</a:t>
            </a:r>
            <a:endParaRPr lang="de-CH" altLang="de-DE" dirty="0">
              <a:ea typeface="ＭＳ Ｐゴシック" panose="020B0600070205080204" pitchFamily="34" charset="-128"/>
            </a:endParaRPr>
          </a:p>
          <a:p>
            <a:pPr eaLnBrk="1" hangingPunct="1">
              <a:buFont typeface="+mj-lt"/>
              <a:buAutoNum type="arabicPeriod"/>
              <a:defRPr/>
            </a:pPr>
            <a:r>
              <a:rPr lang="de-CH" altLang="de-DE" dirty="0" err="1">
                <a:ea typeface="ＭＳ Ｐゴシック" panose="020B0600070205080204" pitchFamily="34" charset="-128"/>
              </a:rPr>
              <a:t>Certificate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of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Advanced</a:t>
            </a:r>
            <a:r>
              <a:rPr lang="de-CH" altLang="de-DE" dirty="0">
                <a:ea typeface="ＭＳ Ｐゴシック" panose="020B0600070205080204" pitchFamily="34" charset="-128"/>
              </a:rPr>
              <a:t> Studies (CAS) in Applied </a:t>
            </a:r>
            <a:r>
              <a:rPr lang="de-CH" altLang="de-DE" dirty="0" err="1">
                <a:ea typeface="ＭＳ Ｐゴシック" panose="020B0600070205080204" pitchFamily="34" charset="-128"/>
              </a:rPr>
              <a:t>Economic</a:t>
            </a:r>
            <a:r>
              <a:rPr lang="de-CH" altLang="de-DE" dirty="0">
                <a:ea typeface="ＭＳ Ｐゴシック" panose="020B0600070205080204" pitchFamily="34" charset="-128"/>
              </a:rPr>
              <a:t> </a:t>
            </a:r>
            <a:r>
              <a:rPr lang="de-CH" altLang="de-DE" dirty="0" err="1">
                <a:ea typeface="ＭＳ Ｐゴシック" panose="020B0600070205080204" pitchFamily="34" charset="-128"/>
              </a:rPr>
              <a:t>History</a:t>
            </a:r>
            <a:endParaRPr lang="de-CH" altLang="de-DE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CH" altLang="de-DE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de-CH" altLang="de-DE" dirty="0">
                <a:ea typeface="ＭＳ Ｐゴシック" panose="020B0600070205080204" pitchFamily="34" charset="-128"/>
              </a:rPr>
              <a:t>Berufsbegleitendes zweijähriges Curriculum von Juni 2022 bis Mai 2024</a:t>
            </a:r>
          </a:p>
          <a:p>
            <a:pPr eaLnBrk="1" hangingPunct="1">
              <a:defRPr/>
            </a:pPr>
            <a:r>
              <a:rPr lang="de-CH" altLang="de-DE" dirty="0">
                <a:ea typeface="ＭＳ Ｐゴシック" panose="020B0600070205080204" pitchFamily="34" charset="-128"/>
              </a:rPr>
              <a:t>Beide CAS-Programme können auch in einem Jahr absolviert werden</a:t>
            </a:r>
          </a:p>
          <a:p>
            <a:pPr eaLnBrk="1" hangingPunct="1">
              <a:defRPr/>
            </a:pPr>
            <a:r>
              <a:rPr lang="de-CH" altLang="de-DE" dirty="0">
                <a:ea typeface="ＭＳ Ｐゴシック" panose="020B0600070205080204" pitchFamily="34" charset="-128"/>
              </a:rPr>
              <a:t>Mehr als 140 Dozierende aus Wissenschaft, Wirtschaft, Kultur und Politik</a:t>
            </a:r>
          </a:p>
          <a:p>
            <a:pPr eaLnBrk="1" hangingPunct="1">
              <a:defRPr/>
            </a:pPr>
            <a:r>
              <a:rPr lang="de-CH" altLang="de-DE" dirty="0">
                <a:ea typeface="ＭＳ Ｐゴシック" panose="020B0600070205080204" pitchFamily="34" charset="-128"/>
              </a:rPr>
              <a:t>Zusammenarbeit mit der Fachstelle für Weiterbildung der Universität Zürich</a:t>
            </a:r>
          </a:p>
          <a:p>
            <a:pPr eaLnBrk="1" hangingPunct="1">
              <a:defRPr/>
            </a:pPr>
            <a:r>
              <a:rPr lang="de-CH" altLang="de-DE" dirty="0">
                <a:ea typeface="ＭＳ Ｐゴシック" panose="020B0600070205080204" pitchFamily="34" charset="-128"/>
              </a:rPr>
              <a:t>Anmeldeschluss am 1. Mai 2022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5688BF62-92CF-3245-AF70-B8F5B58E8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981075"/>
            <a:ext cx="7343775" cy="792163"/>
          </a:xfrm>
        </p:spPr>
        <p:txBody>
          <a:bodyPr/>
          <a:lstStyle/>
          <a:p>
            <a:br>
              <a:rPr lang="de-DE" altLang="de-DE">
                <a:ea typeface="ＭＳ Ｐゴシック" panose="020B0600070205080204" pitchFamily="34" charset="-128"/>
              </a:rPr>
            </a:br>
            <a:r>
              <a:rPr lang="de-DE" altLang="de-DE" sz="3200">
                <a:ea typeface="ＭＳ Ｐゴシック" panose="020B0600070205080204" pitchFamily="34" charset="-128"/>
              </a:rPr>
              <a:t>Drei Arten von Abschlüssen</a:t>
            </a:r>
            <a:br>
              <a:rPr lang="de-DE" altLang="de-DE">
                <a:ea typeface="ＭＳ Ｐゴシック" panose="020B0600070205080204" pitchFamily="34" charset="-128"/>
              </a:rPr>
            </a:br>
            <a:br>
              <a:rPr lang="de-DE" altLang="de-DE">
                <a:ea typeface="ＭＳ Ｐゴシック" panose="020B0600070205080204" pitchFamily="34" charset="-128"/>
              </a:rPr>
            </a:br>
            <a:r>
              <a:rPr lang="de-DE" altLang="de-DE">
                <a:ea typeface="ＭＳ Ｐゴシック" panose="020B0600070205080204" pitchFamily="34" charset="-128"/>
              </a:rPr>
              <a:t>Master of Advanced Studies (MAS)</a:t>
            </a:r>
            <a:br>
              <a:rPr lang="de-DE" altLang="de-DE">
                <a:ea typeface="ＭＳ Ｐゴシック" panose="020B0600070205080204" pitchFamily="34" charset="-128"/>
              </a:rPr>
            </a:b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8434" name="Inhaltsplatzhalter 2">
            <a:extLst>
              <a:ext uri="{FF2B5EF4-FFF2-40B4-BE49-F238E27FC236}">
                <a16:creationId xmlns:a16="http://schemas.microsoft.com/office/drawing/2014/main" id="{B4DF13A2-3B74-0A45-AE73-1B17C2570C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3429000"/>
            <a:ext cx="7343775" cy="2879725"/>
          </a:xfrm>
        </p:spPr>
        <p:txBody>
          <a:bodyPr/>
          <a:lstStyle/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Dauer: 	2 Jahre (4 Semester)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</a:t>
            </a:r>
          </a:p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Beispiel A: 	17 Module (51 ECTS Credits)</a:t>
            </a:r>
          </a:p>
          <a:p>
            <a:pPr lvl="3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MAS-Abschlussarbeit (9 ECTS Credits)</a:t>
            </a:r>
          </a:p>
          <a:p>
            <a:pPr marL="285750" indent="-285750">
              <a:spcBef>
                <a:spcPct val="0"/>
              </a:spcBef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Beispiel B:	16 Module (48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1 School (3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MAS-Abschlussarbeit (9 ECTS Credits)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999B0A2-38AF-2641-BB1A-494F2D88613D}"/>
              </a:ext>
            </a:extLst>
          </p:cNvPr>
          <p:cNvSpPr txBox="1"/>
          <p:nvPr/>
        </p:nvSpPr>
        <p:spPr>
          <a:xfrm>
            <a:off x="827088" y="2801938"/>
            <a:ext cx="56880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60 ECTS </a:t>
            </a:r>
            <a:r>
              <a:rPr lang="de-DE" sz="1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Credits</a:t>
            </a:r>
            <a:endParaRPr lang="de-DE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>
            <a:extLst>
              <a:ext uri="{FF2B5EF4-FFF2-40B4-BE49-F238E27FC236}">
                <a16:creationId xmlns:a16="http://schemas.microsoft.com/office/drawing/2014/main" id="{1BE57110-2A61-394F-A52E-A5889AB9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981075"/>
            <a:ext cx="7343775" cy="503238"/>
          </a:xfrm>
        </p:spPr>
        <p:txBody>
          <a:bodyPr/>
          <a:lstStyle/>
          <a:p>
            <a:br>
              <a:rPr lang="de-DE" altLang="de-DE">
                <a:ea typeface="ＭＳ Ｐゴシック" panose="020B0600070205080204" pitchFamily="34" charset="-128"/>
              </a:rPr>
            </a:br>
            <a:r>
              <a:rPr lang="de-DE" altLang="de-DE" sz="3200">
                <a:ea typeface="ＭＳ Ｐゴシック" panose="020B0600070205080204" pitchFamily="34" charset="-128"/>
              </a:rPr>
              <a:t>Drei Arten von Abschlüssen</a:t>
            </a:r>
            <a:br>
              <a:rPr lang="de-DE" altLang="de-DE" sz="3200">
                <a:ea typeface="ＭＳ Ｐゴシック" panose="020B0600070205080204" pitchFamily="34" charset="-128"/>
              </a:rPr>
            </a:br>
            <a:br>
              <a:rPr lang="de-DE" altLang="de-DE" sz="3200">
                <a:ea typeface="ＭＳ Ｐゴシック" panose="020B0600070205080204" pitchFamily="34" charset="-128"/>
              </a:rPr>
            </a:br>
            <a:r>
              <a:rPr lang="de-DE" altLang="de-DE">
                <a:ea typeface="ＭＳ Ｐゴシック" panose="020B0600070205080204" pitchFamily="34" charset="-128"/>
              </a:rPr>
              <a:t>Diploma of Advanced Studies (DAS)</a:t>
            </a:r>
            <a:br>
              <a:rPr lang="de-DE" altLang="de-DE">
                <a:ea typeface="ＭＳ Ｐゴシック" panose="020B0600070205080204" pitchFamily="34" charset="-128"/>
              </a:rPr>
            </a:b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9458" name="Inhaltsplatzhalter 2">
            <a:extLst>
              <a:ext uri="{FF2B5EF4-FFF2-40B4-BE49-F238E27FC236}">
                <a16:creationId xmlns:a16="http://schemas.microsoft.com/office/drawing/2014/main" id="{EA8D4478-E7DE-A440-ABB5-9F561916C4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3357563"/>
            <a:ext cx="7920037" cy="3024187"/>
          </a:xfrm>
        </p:spPr>
        <p:txBody>
          <a:bodyPr/>
          <a:lstStyle/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Dauer: 	im Regelfall 2 Jahre (4 Semester),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	ist aber auch im Zeitraum von 1 Jahr (2 Semester) möglich</a:t>
            </a:r>
          </a:p>
          <a:p>
            <a:pPr marL="285750" indent="-285750">
              <a:spcBef>
                <a:spcPct val="0"/>
              </a:spcBef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Beispiel A: 	12 Module (36 ECTS Credits)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	DAS-Abschlussarbeit (4 ECTS Credits)</a:t>
            </a:r>
          </a:p>
          <a:p>
            <a:pPr marL="285750" indent="-285750">
              <a:spcBef>
                <a:spcPct val="0"/>
              </a:spcBef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Beispiel B:	11 Module (33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1 School (3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DAS-Abschlussarbeit (4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CH" altLang="de-DE" sz="1600" i="1">
                <a:ea typeface="ＭＳ Ｐゴシック" panose="020B0600070205080204" pitchFamily="34" charset="-128"/>
              </a:rPr>
              <a:t>Ein Upgrade zum Masterstudiengang kann in Rücksprache mit der Kursleitung zu jeder Zeit ohne zusätzliche Kosten erfolgen.</a:t>
            </a:r>
            <a:endParaRPr lang="de-CH" altLang="de-DE" sz="1600">
              <a:ea typeface="ＭＳ Ｐゴシック" panose="020B0600070205080204" pitchFamily="34" charset="-128"/>
            </a:endParaRP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600">
              <a:ea typeface="ＭＳ Ｐゴシック" panose="020B0600070205080204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1B89E9-DB9D-3441-8418-22C68F9323E2}"/>
              </a:ext>
            </a:extLst>
          </p:cNvPr>
          <p:cNvSpPr txBox="1"/>
          <p:nvPr/>
        </p:nvSpPr>
        <p:spPr>
          <a:xfrm>
            <a:off x="827088" y="2781300"/>
            <a:ext cx="56880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40 ECTS </a:t>
            </a:r>
            <a:r>
              <a:rPr lang="de-DE" sz="1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Credits</a:t>
            </a:r>
            <a:endParaRPr lang="de-DE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>
            <a:extLst>
              <a:ext uri="{FF2B5EF4-FFF2-40B4-BE49-F238E27FC236}">
                <a16:creationId xmlns:a16="http://schemas.microsoft.com/office/drawing/2014/main" id="{AF747251-0DF2-A74C-A8DA-DE93B609B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909638"/>
            <a:ext cx="7343775" cy="503237"/>
          </a:xfrm>
        </p:spPr>
        <p:txBody>
          <a:bodyPr/>
          <a:lstStyle/>
          <a:p>
            <a:br>
              <a:rPr lang="de-DE" altLang="de-DE" sz="3200">
                <a:ea typeface="ＭＳ Ｐゴシック" panose="020B0600070205080204" pitchFamily="34" charset="-128"/>
              </a:rPr>
            </a:br>
            <a:r>
              <a:rPr lang="de-DE" altLang="de-DE" sz="3200">
                <a:ea typeface="ＭＳ Ｐゴシック" panose="020B0600070205080204" pitchFamily="34" charset="-128"/>
              </a:rPr>
              <a:t>Drei Arten von Abschlüssen</a:t>
            </a:r>
            <a:br>
              <a:rPr lang="de-DE" altLang="de-DE" sz="3200">
                <a:ea typeface="ＭＳ Ｐゴシック" panose="020B0600070205080204" pitchFamily="34" charset="-128"/>
              </a:rPr>
            </a:br>
            <a:br>
              <a:rPr lang="de-DE" altLang="de-DE" sz="3200">
                <a:ea typeface="ＭＳ Ｐゴシック" panose="020B0600070205080204" pitchFamily="34" charset="-128"/>
              </a:rPr>
            </a:br>
            <a:r>
              <a:rPr lang="de-DE" altLang="de-DE">
                <a:ea typeface="ＭＳ Ｐゴシック" panose="020B0600070205080204" pitchFamily="34" charset="-128"/>
              </a:rPr>
              <a:t>Certificate of Advanced Studies (CAS)</a:t>
            </a:r>
            <a:br>
              <a:rPr lang="de-DE" altLang="de-DE">
                <a:ea typeface="ＭＳ Ｐゴシック" panose="020B0600070205080204" pitchFamily="34" charset="-128"/>
              </a:rPr>
            </a:br>
            <a:r>
              <a:rPr lang="de-DE" altLang="de-DE">
                <a:ea typeface="ＭＳ Ｐゴシック" panose="020B0600070205080204" pitchFamily="34" charset="-128"/>
              </a:rPr>
              <a:t>in Applied History oder Applied Economic History</a:t>
            </a:r>
            <a:br>
              <a:rPr lang="de-DE" altLang="de-DE">
                <a:ea typeface="ＭＳ Ｐゴシック" panose="020B0600070205080204" pitchFamily="34" charset="-128"/>
              </a:rPr>
            </a:br>
            <a:br>
              <a:rPr lang="de-DE" altLang="de-DE">
                <a:ea typeface="ＭＳ Ｐゴシック" panose="020B0600070205080204" pitchFamily="34" charset="-128"/>
              </a:rPr>
            </a:br>
            <a:br>
              <a:rPr lang="de-DE" altLang="de-DE">
                <a:ea typeface="ＭＳ Ｐゴシック" panose="020B0600070205080204" pitchFamily="34" charset="-128"/>
              </a:rPr>
            </a:b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20482" name="Inhaltsplatzhalter 2">
            <a:extLst>
              <a:ext uri="{FF2B5EF4-FFF2-40B4-BE49-F238E27FC236}">
                <a16:creationId xmlns:a16="http://schemas.microsoft.com/office/drawing/2014/main" id="{5AA5449E-F14C-AE45-96DA-CD6FAFBA81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3716338"/>
            <a:ext cx="7848600" cy="2879725"/>
          </a:xfrm>
        </p:spPr>
        <p:txBody>
          <a:bodyPr/>
          <a:lstStyle/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Dauer: 	im Regelfall 2 Jahre (4 Semester),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	ist aber auch im Zeitraum von 1 Jahr (2 Semester) möglich</a:t>
            </a:r>
          </a:p>
          <a:p>
            <a:pPr marL="285750" indent="-285750">
              <a:spcBef>
                <a:spcPct val="0"/>
              </a:spcBef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Beispiel A: 	8 Module (24 ECTS Credits)</a:t>
            </a:r>
          </a:p>
          <a:p>
            <a:pPr marL="285750" indent="-285750">
              <a:spcBef>
                <a:spcPct val="0"/>
              </a:spcBef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de-DE" altLang="de-DE" sz="1600">
                <a:ea typeface="ＭＳ Ｐゴシック" panose="020B0600070205080204" pitchFamily="34" charset="-128"/>
              </a:rPr>
              <a:t>Beispiel B:	7 Module (21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600">
                <a:ea typeface="ＭＳ Ｐゴシック" panose="020B0600070205080204" pitchFamily="34" charset="-128"/>
              </a:rPr>
              <a:t>		1 School (3 ECTS Credits)</a:t>
            </a: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600">
              <a:ea typeface="ＭＳ Ｐゴシック" panose="020B0600070205080204" pitchFamily="34" charset="-128"/>
            </a:endParaRP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CH" altLang="de-DE" sz="1600" i="1">
                <a:ea typeface="ＭＳ Ｐゴシック" panose="020B0600070205080204" pitchFamily="34" charset="-128"/>
              </a:rPr>
              <a:t>Ein Upgrade zum DAS- oder Masterstudiengang kann in Rücksprache mit der Kursleitung zu jeder Zeit ohne zusätzliche Kosten erfolgen.</a:t>
            </a:r>
            <a:endParaRPr lang="de-CH" altLang="de-DE" sz="1600">
              <a:ea typeface="ＭＳ Ｐゴシック" panose="020B0600070205080204" pitchFamily="34" charset="-128"/>
            </a:endParaRPr>
          </a:p>
          <a:p>
            <a:pPr lvl="1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600">
              <a:ea typeface="ＭＳ Ｐゴシック" panose="020B0600070205080204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1176B2-A6CE-E340-AB02-2A83CB5ED452}"/>
              </a:ext>
            </a:extLst>
          </p:cNvPr>
          <p:cNvSpPr txBox="1"/>
          <p:nvPr/>
        </p:nvSpPr>
        <p:spPr>
          <a:xfrm>
            <a:off x="827088" y="3213100"/>
            <a:ext cx="56880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24 ECTS </a:t>
            </a:r>
            <a:r>
              <a:rPr lang="de-DE" sz="1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Credits</a:t>
            </a:r>
            <a:endParaRPr lang="de-DE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zh_praesentation_d">
  <a:themeElements>
    <a:clrScheme name="Uni ZH">
      <a:dk1>
        <a:srgbClr val="000000"/>
      </a:dk1>
      <a:lt1>
        <a:srgbClr val="FFFFFF"/>
      </a:lt1>
      <a:dk2>
        <a:srgbClr val="0028A5"/>
      </a:dk2>
      <a:lt2>
        <a:srgbClr val="808080"/>
      </a:lt2>
      <a:accent1>
        <a:srgbClr val="0028A5"/>
      </a:accent1>
      <a:accent2>
        <a:srgbClr val="A3ADB7"/>
      </a:accent2>
      <a:accent3>
        <a:srgbClr val="DC6027"/>
      </a:accent3>
      <a:accent4>
        <a:srgbClr val="000000"/>
      </a:accent4>
      <a:accent5>
        <a:srgbClr val="AAACCF"/>
      </a:accent5>
      <a:accent6>
        <a:srgbClr val="939CA6"/>
      </a:accent6>
      <a:hlink>
        <a:srgbClr val="DC6027"/>
      </a:hlink>
      <a:folHlink>
        <a:srgbClr val="0000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zh_praesentation_d 1">
        <a:dk1>
          <a:srgbClr val="000000"/>
        </a:dk1>
        <a:lt1>
          <a:srgbClr val="FFFFFF"/>
        </a:lt1>
        <a:dk2>
          <a:srgbClr val="0028A5"/>
        </a:dk2>
        <a:lt2>
          <a:srgbClr val="808080"/>
        </a:lt2>
        <a:accent1>
          <a:srgbClr val="0028A5"/>
        </a:accent1>
        <a:accent2>
          <a:srgbClr val="A3ADB7"/>
        </a:accent2>
        <a:accent3>
          <a:srgbClr val="FFFFFF"/>
        </a:accent3>
        <a:accent4>
          <a:srgbClr val="000000"/>
        </a:accent4>
        <a:accent5>
          <a:srgbClr val="AAACCF"/>
        </a:accent5>
        <a:accent6>
          <a:srgbClr val="939CA6"/>
        </a:accent6>
        <a:hlink>
          <a:srgbClr val="DC602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uzh_praesentation_d.potx</Template>
  <TotalTime>0</TotalTime>
  <Words>845</Words>
  <Application>Microsoft Macintosh PowerPoint</Application>
  <PresentationFormat>Bildschirmpräsentation (4:3)</PresentationFormat>
  <Paragraphs>103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0" baseType="lpstr">
      <vt:lpstr>Arial</vt:lpstr>
      <vt:lpstr>uzh_praesentation_d</vt:lpstr>
      <vt:lpstr>PowerPoint-Präsentation</vt:lpstr>
      <vt:lpstr>PowerPoint-Präsentation</vt:lpstr>
      <vt:lpstr>PowerPoint-Präsentation</vt:lpstr>
      <vt:lpstr>PowerPoint-Präsentation</vt:lpstr>
      <vt:lpstr>Das Potenzial der historischen Analyse</vt:lpstr>
      <vt:lpstr>Weiterbildung in Angewandter Geschichte</vt:lpstr>
      <vt:lpstr> Drei Arten von Abschlüssen  Master of Advanced Studies (MAS) </vt:lpstr>
      <vt:lpstr> Drei Arten von Abschlüssen  Diploma of Advanced Studies (DAS) </vt:lpstr>
      <vt:lpstr> Drei Arten von Abschlüssen  Certificate of Advanced Studies (CAS) in Applied History oder Applied Economic History   </vt:lpstr>
      <vt:lpstr>PowerPoint-Präsentation</vt:lpstr>
      <vt:lpstr>PowerPoint-Präsentation</vt:lpstr>
      <vt:lpstr>Modulvorbereitungen und Zeitaufwand</vt:lpstr>
      <vt:lpstr> Besuch von Einzelmodulen  </vt:lpstr>
      <vt:lpstr> Schnuppertag  </vt:lpstr>
      <vt:lpstr>Module in Zürich</vt:lpstr>
      <vt:lpstr>PowerPoint-Präsentation</vt:lpstr>
      <vt:lpstr>PowerPoint-Präsentation</vt:lpstr>
      <vt:lpstr>Resumée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Ein Microsoft Office-Anwender</dc:creator>
  <dc:description>Vorlage uzh_praesentation_d MSO2007 v1 7.5.2010</dc:description>
  <cp:lastModifiedBy>Microsoft Office User</cp:lastModifiedBy>
  <cp:revision>100</cp:revision>
  <cp:lastPrinted>2019-02-24T13:33:55Z</cp:lastPrinted>
  <dcterms:created xsi:type="dcterms:W3CDTF">2017-03-06T14:57:39Z</dcterms:created>
  <dcterms:modified xsi:type="dcterms:W3CDTF">2021-12-08T16:13:34Z</dcterms:modified>
</cp:coreProperties>
</file>